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95" r:id="rId3"/>
    <p:sldId id="284" r:id="rId4"/>
    <p:sldId id="257" r:id="rId5"/>
    <p:sldId id="260" r:id="rId6"/>
    <p:sldId id="287" r:id="rId7"/>
    <p:sldId id="258" r:id="rId8"/>
    <p:sldId id="270" r:id="rId9"/>
    <p:sldId id="259" r:id="rId10"/>
    <p:sldId id="285" r:id="rId11"/>
    <p:sldId id="286" r:id="rId12"/>
    <p:sldId id="268" r:id="rId13"/>
    <p:sldId id="288" r:id="rId14"/>
    <p:sldId id="293" r:id="rId15"/>
    <p:sldId id="292" r:id="rId16"/>
    <p:sldId id="272" r:id="rId17"/>
    <p:sldId id="290" r:id="rId18"/>
    <p:sldId id="291" r:id="rId19"/>
    <p:sldId id="266" r:id="rId20"/>
    <p:sldId id="278" r:id="rId21"/>
    <p:sldId id="276" r:id="rId22"/>
    <p:sldId id="281" r:id="rId23"/>
    <p:sldId id="282" r:id="rId24"/>
    <p:sldId id="294" r:id="rId25"/>
    <p:sldId id="273" r:id="rId26"/>
    <p:sldId id="263" r:id="rId27"/>
    <p:sldId id="264" r:id="rId28"/>
    <p:sldId id="267" r:id="rId29"/>
    <p:sldId id="289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94660"/>
  </p:normalViewPr>
  <p:slideViewPr>
    <p:cSldViewPr snapToGrid="0" snapToObjects="1">
      <p:cViewPr varScale="1">
        <p:scale>
          <a:sx n="163" d="100"/>
          <a:sy n="163" d="100"/>
        </p:scale>
        <p:origin x="-156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AD3592-4C8D-9D4C-909E-FD15470636D9}" type="datetimeFigureOut">
              <a:rPr lang="en-US" smtClean="0"/>
              <a:t>7/29/15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04F934-E68D-D54E-B8B5-7BE7E3D05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168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622348-60CB-F54E-A47E-C8BDD4F7BEF9}" type="datetimeFigureOut">
              <a:rPr lang="en-US" smtClean="0"/>
              <a:t>7/29/15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CE4D04-F5EC-2045-A6FF-B78BB83A2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3805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4D50853-E06C-F94D-A56E-BB02868A8039}" type="datetime1">
              <a:rPr lang="en-US" smtClean="0"/>
              <a:t>7/29/15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LA-UR-15-25907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4C83-ECF2-FC41-B0F5-22ADF5C61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587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511F0BD-01EE-1F48-ABE2-701F518D69F3}" type="datetime1">
              <a:rPr lang="en-US" smtClean="0"/>
              <a:t>7/29/15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LA-UR-15-25907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4C83-ECF2-FC41-B0F5-22ADF5C61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37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DA750B4-209A-0E45-9625-3F25336EA767}" type="datetime1">
              <a:rPr lang="en-US" smtClean="0"/>
              <a:t>7/29/15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LA-UR-15-25907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4C83-ECF2-FC41-B0F5-22ADF5C61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73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63BEB4F-09DD-6D49-A6B6-DB84586CF884}" type="datetime1">
              <a:rPr lang="en-US" smtClean="0"/>
              <a:t>7/29/15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LA-UR-15-25907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4C83-ECF2-FC41-B0F5-22ADF5C61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090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E74ECEF-62D0-A84D-AFF8-5C11036266BA}" type="datetime1">
              <a:rPr lang="en-US" smtClean="0"/>
              <a:t>7/29/15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LA-UR-15-25907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4C83-ECF2-FC41-B0F5-22ADF5C61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327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EA8A9A3-DA5D-604D-95D7-17630F3E7772}" type="datetime1">
              <a:rPr lang="en-US" smtClean="0"/>
              <a:t>7/29/15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LA-UR-15-25907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4C83-ECF2-FC41-B0F5-22ADF5C61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337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E71115-852F-B746-ACCF-F6716A198058}" type="datetime1">
              <a:rPr lang="en-US" smtClean="0"/>
              <a:t>7/29/15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LA-UR-15-25907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4C83-ECF2-FC41-B0F5-22ADF5C61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427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9C6D27F-34F3-3647-AEAA-66994123DD6A}" type="datetime1">
              <a:rPr lang="en-US" smtClean="0"/>
              <a:t>7/29/15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LA-UR-15-25907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4C83-ECF2-FC41-B0F5-22ADF5C61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359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0E40FFC-38D6-7F4B-8B82-51B5949B780B}" type="datetime1">
              <a:rPr lang="en-US" smtClean="0"/>
              <a:t>7/29/15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LA-UR-15-25907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4C83-ECF2-FC41-B0F5-22ADF5C61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969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D38CF0-AE5E-6145-BB07-F0BD631D432B}" type="datetime1">
              <a:rPr lang="en-US" smtClean="0"/>
              <a:t>7/29/15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LA-UR-15-25907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4C83-ECF2-FC41-B0F5-22ADF5C61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321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6EDEA4-40C2-C340-B9D3-D5660092D975}" type="datetime1">
              <a:rPr lang="en-US" smtClean="0"/>
              <a:t>7/29/15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LA-UR-15-25907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4C83-ECF2-FC41-B0F5-22ADF5C61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71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-905163" y="6570807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LA-UR-15-25907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04C83-ECF2-FC41-B0F5-22ADF5C61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43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LA-UR-15-25907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4C83-ECF2-FC41-B0F5-22ADF5C6102A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819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4C83-ECF2-FC41-B0F5-22ADF5C6102A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 descr="Ceph Structure - Ceph FIlesystem Cluster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843" y="-1"/>
            <a:ext cx="6769100" cy="87600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2216" y="426357"/>
            <a:ext cx="16691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 smtClean="0">
                <a:solidFill>
                  <a:srgbClr val="595959"/>
                </a:solidFill>
                <a:latin typeface="Trebuchet MS"/>
                <a:cs typeface="Trebuchet MS"/>
              </a:rPr>
              <a:t>Our Set Up</a:t>
            </a:r>
            <a:endParaRPr lang="en-US" sz="2200" b="1" u="sng" dirty="0">
              <a:solidFill>
                <a:srgbClr val="595959"/>
              </a:solidFill>
              <a:latin typeface="Trebuchet MS"/>
              <a:cs typeface="Trebuchet M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LA-UR-15-25907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780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4C83-ECF2-FC41-B0F5-22ADF5C6102A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374573" y="154217"/>
            <a:ext cx="19866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 smtClean="0">
                <a:solidFill>
                  <a:srgbClr val="595959"/>
                </a:solidFill>
                <a:latin typeface="Trebuchet MS"/>
                <a:cs typeface="Trebuchet MS"/>
              </a:rPr>
              <a:t>Pools and PGs</a:t>
            </a:r>
            <a:endParaRPr lang="en-US" sz="2200" b="1" u="sng" dirty="0">
              <a:solidFill>
                <a:srgbClr val="595959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3" y="699735"/>
            <a:ext cx="8580438" cy="557796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LA-UR-15-25907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206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52714" y="362857"/>
            <a:ext cx="7465785" cy="11219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glow rad="50800">
              <a:schemeClr val="accent3"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  <a:softEdge rad="63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94872" y="13017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Trebuchet MS"/>
                <a:cs typeface="Trebuchet MS"/>
              </a:rPr>
              <a:t>Pools and Placement Groups</a:t>
            </a:r>
            <a:endParaRPr lang="en-US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4C83-ECF2-FC41-B0F5-22ADF5C6102A}" type="slidenum">
              <a:rPr lang="en-US" smtClean="0"/>
              <a:t>11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4071" y="1819734"/>
            <a:ext cx="8046357" cy="400594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Font typeface="Arial"/>
              <a:buChar char="•"/>
            </a:pPr>
            <a:r>
              <a:rPr lang="en-US" sz="2200" dirty="0" smtClean="0">
                <a:solidFill>
                  <a:srgbClr val="595959"/>
                </a:solidFill>
                <a:latin typeface="Trebuchet MS"/>
                <a:cs typeface="Trebuchet MS"/>
              </a:rPr>
              <a:t>An object belongs to a single placement group</a:t>
            </a:r>
            <a:endParaRPr lang="en-US" sz="2200" dirty="0">
              <a:solidFill>
                <a:srgbClr val="595959"/>
              </a:solidFill>
              <a:latin typeface="Trebuchet MS"/>
              <a:cs typeface="Trebuchet MS"/>
            </a:endParaRPr>
          </a:p>
          <a:p>
            <a:pPr lvl="1">
              <a:lnSpc>
                <a:spcPct val="150000"/>
              </a:lnSpc>
              <a:buFont typeface="Arial"/>
              <a:buChar char="•"/>
            </a:pPr>
            <a:r>
              <a:rPr lang="en-US" sz="2200" dirty="0" smtClean="0">
                <a:solidFill>
                  <a:srgbClr val="595959"/>
                </a:solidFill>
                <a:latin typeface="Trebuchet MS"/>
                <a:cs typeface="Trebuchet MS"/>
              </a:rPr>
              <a:t>Pools </a:t>
            </a: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group placement </a:t>
            </a:r>
            <a:r>
              <a:rPr lang="en-US" sz="2200" dirty="0" smtClean="0">
                <a:solidFill>
                  <a:srgbClr val="595959"/>
                </a:solidFill>
                <a:latin typeface="Trebuchet MS"/>
                <a:cs typeface="Trebuchet MS"/>
              </a:rPr>
              <a:t>groups</a:t>
            </a:r>
          </a:p>
          <a:p>
            <a:pPr lvl="1">
              <a:lnSpc>
                <a:spcPct val="150000"/>
              </a:lnSpc>
              <a:buFont typeface="Arial"/>
              <a:buChar char="•"/>
            </a:pPr>
            <a:r>
              <a:rPr lang="en-US" sz="2200" dirty="0" smtClean="0">
                <a:solidFill>
                  <a:srgbClr val="595959"/>
                </a:solidFill>
                <a:latin typeface="Trebuchet MS"/>
                <a:cs typeface="Trebuchet MS"/>
              </a:rPr>
              <a:t>Placement </a:t>
            </a: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groups belong to multiple OSDs</a:t>
            </a:r>
          </a:p>
          <a:p>
            <a:pPr lvl="1"/>
            <a:endParaRPr lang="en-US" sz="2200" dirty="0">
              <a:solidFill>
                <a:srgbClr val="595959"/>
              </a:solidFill>
              <a:latin typeface="Trebuchet MS"/>
              <a:cs typeface="Trebuchet MS"/>
            </a:endParaRPr>
          </a:p>
        </p:txBody>
      </p:sp>
      <p:pic>
        <p:nvPicPr>
          <p:cNvPr id="2" name="Picture 1" descr="Dog_in_Poo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521" y="3647621"/>
            <a:ext cx="2708729" cy="270872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LA-UR-15-25907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03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4C83-ECF2-FC41-B0F5-22ADF5C6102A}" type="slidenum">
              <a:rPr lang="en-US" smtClean="0"/>
              <a:t>12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097643" y="362857"/>
            <a:ext cx="6975928" cy="11219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glow rad="50800">
              <a:schemeClr val="accent3"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  <a:softEdge rad="63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94872" y="13017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Trebuchet MS"/>
                <a:cs typeface="Trebuchet MS"/>
              </a:rPr>
              <a:t>CRUSH!</a:t>
            </a:r>
            <a:endParaRPr lang="en-US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7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CD04C83-ECF2-FC41-B0F5-22ADF5C6102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4071" y="1828805"/>
            <a:ext cx="8046357" cy="400594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Tx/>
              <a:buChar char="•"/>
            </a:pPr>
            <a:r>
              <a:rPr lang="en-US" sz="2200" dirty="0" smtClean="0">
                <a:solidFill>
                  <a:srgbClr val="595959"/>
                </a:solidFill>
                <a:latin typeface="Trebuchet MS"/>
                <a:cs typeface="Trebuchet MS"/>
              </a:rPr>
              <a:t>Controlled Replication Under Scalable Hashing (CRUSH)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Algorithm finds optimal location to store objects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Stripes objects across storage devices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sz="2200" dirty="0" smtClean="0">
                <a:solidFill>
                  <a:srgbClr val="595959"/>
                </a:solidFill>
                <a:latin typeface="Trebuchet MS"/>
                <a:cs typeface="Trebuchet MS"/>
              </a:rPr>
              <a:t>On the OSDs</a:t>
            </a:r>
            <a:endParaRPr lang="en-US" sz="2200" dirty="0">
              <a:solidFill>
                <a:srgbClr val="595959"/>
              </a:solidFill>
              <a:latin typeface="Trebuchet MS"/>
              <a:cs typeface="Trebuchet MS"/>
            </a:endParaRPr>
          </a:p>
        </p:txBody>
      </p:sp>
      <p:pic>
        <p:nvPicPr>
          <p:cNvPr id="7" name="Picture 6" descr="PEP1012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672" y="3492500"/>
            <a:ext cx="3149600" cy="3149600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LA-UR-15-25907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047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4C83-ECF2-FC41-B0F5-22ADF5C6102A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760" y="104994"/>
            <a:ext cx="5072178" cy="6616481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LA-UR-15-25907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10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4C83-ECF2-FC41-B0F5-22ADF5C6102A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 descr="Crush Algorithm - New P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1" y="0"/>
            <a:ext cx="7183438" cy="929621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LA-UR-15-25907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98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4C83-ECF2-FC41-B0F5-22ADF5C6102A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 descr="Crush Algorithm - New Page 2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443" y="-136525"/>
            <a:ext cx="5299364" cy="68580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LA-UR-15-25907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77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4C83-ECF2-FC41-B0F5-22ADF5C6102A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 descr="Crush Algorithm - New Page 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18" y="-317501"/>
            <a:ext cx="8388495" cy="1085569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LA-UR-15-25907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390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4C83-ECF2-FC41-B0F5-22ADF5C6102A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760" y="104994"/>
            <a:ext cx="5072178" cy="6616481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LA-UR-15-25907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79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97643" y="362857"/>
            <a:ext cx="6975928" cy="11219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glow rad="50800">
              <a:schemeClr val="accent3"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  <a:softEdge rad="63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94872" y="13017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Trebuchet MS"/>
                <a:cs typeface="Trebuchet MS"/>
              </a:rPr>
              <a:t>Erasure Coding</a:t>
            </a:r>
            <a:endParaRPr lang="en-US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4C83-ECF2-FC41-B0F5-22ADF5C6102A}" type="slidenum">
              <a:rPr lang="en-US" smtClean="0"/>
              <a:t>18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4071" y="1828805"/>
            <a:ext cx="8046357" cy="400594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Tx/>
              <a:buChar char="•"/>
            </a:pP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H</a:t>
            </a:r>
            <a:r>
              <a:rPr lang="en-US" sz="2200" dirty="0" smtClean="0">
                <a:solidFill>
                  <a:srgbClr val="595959"/>
                </a:solidFill>
                <a:latin typeface="Trebuchet MS"/>
                <a:cs typeface="Trebuchet MS"/>
              </a:rPr>
              <a:t>igh resiliency to data loss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sz="2200" dirty="0" smtClean="0">
                <a:solidFill>
                  <a:srgbClr val="595959"/>
                </a:solidFill>
                <a:latin typeface="Trebuchet MS"/>
                <a:cs typeface="Trebuchet MS"/>
              </a:rPr>
              <a:t>Smaller storage footprint than RAID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sz="2200" dirty="0" smtClean="0">
                <a:solidFill>
                  <a:srgbClr val="595959"/>
                </a:solidFill>
                <a:latin typeface="Trebuchet MS"/>
                <a:cs typeface="Trebuchet MS"/>
              </a:rPr>
              <a:t>Data </a:t>
            </a: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is </a:t>
            </a:r>
            <a:r>
              <a:rPr lang="en-US" sz="2200" dirty="0" smtClean="0">
                <a:solidFill>
                  <a:srgbClr val="595959"/>
                </a:solidFill>
                <a:latin typeface="Trebuchet MS"/>
                <a:cs typeface="Trebuchet MS"/>
              </a:rPr>
              <a:t>broken up into object </a:t>
            </a:r>
            <a:r>
              <a:rPr lang="en-US" sz="2200" b="1" dirty="0" smtClean="0">
                <a:solidFill>
                  <a:srgbClr val="595959"/>
                </a:solidFill>
                <a:latin typeface="Trebuchet MS"/>
                <a:cs typeface="Trebuchet MS"/>
              </a:rPr>
              <a:t>chunks</a:t>
            </a:r>
            <a:endParaRPr lang="en-US" sz="2200" b="1" dirty="0">
              <a:solidFill>
                <a:srgbClr val="595959"/>
              </a:solidFill>
              <a:latin typeface="Trebuchet MS"/>
              <a:cs typeface="Trebuchet MS"/>
            </a:endParaRP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sz="2200" dirty="0" smtClean="0">
                <a:solidFill>
                  <a:srgbClr val="595959"/>
                </a:solidFill>
                <a:latin typeface="Trebuchet MS"/>
                <a:cs typeface="Trebuchet MS"/>
              </a:rPr>
              <a:t>Striped across many hard drives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sz="2200" dirty="0" smtClean="0">
                <a:solidFill>
                  <a:srgbClr val="595959"/>
                </a:solidFill>
                <a:latin typeface="Trebuchet MS"/>
                <a:cs typeface="Trebuchet MS"/>
              </a:rPr>
              <a:t>K + M values used to stripe</a:t>
            </a:r>
            <a:endParaRPr lang="en-US" sz="2200" dirty="0">
              <a:solidFill>
                <a:srgbClr val="595959"/>
              </a:solidFill>
              <a:latin typeface="Trebuchet MS"/>
              <a:cs typeface="Trebuchet MS"/>
            </a:endParaRP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sz="2200" dirty="0" smtClean="0">
                <a:solidFill>
                  <a:srgbClr val="595959"/>
                </a:solidFill>
                <a:latin typeface="Trebuchet MS"/>
                <a:cs typeface="Trebuchet MS"/>
              </a:rPr>
              <a:t>Various erasure profiles</a:t>
            </a:r>
          </a:p>
        </p:txBody>
      </p:sp>
      <p:pic>
        <p:nvPicPr>
          <p:cNvPr id="4" name="Picture 3" descr="big-mistakes-eras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785" y="3939721"/>
            <a:ext cx="3624944" cy="2416629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LA-UR-15-25907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35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4C83-ECF2-FC41-B0F5-22ADF5C6102A}" type="slidenum">
              <a:rPr lang="en-US" smtClean="0"/>
              <a:t>1</a:t>
            </a:fld>
            <a:endParaRPr lang="en-US"/>
          </a:p>
        </p:txBody>
      </p:sp>
      <p:pic>
        <p:nvPicPr>
          <p:cNvPr id="4" name="Picture 3" descr="NMSU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389" y="6150967"/>
            <a:ext cx="606523" cy="665529"/>
          </a:xfrm>
          <a:prstGeom prst="rect">
            <a:avLst/>
          </a:prstGeom>
        </p:spPr>
      </p:pic>
      <p:pic>
        <p:nvPicPr>
          <p:cNvPr id="6" name="Picture 5" descr="nmt_col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912" y="6189554"/>
            <a:ext cx="1629120" cy="476896"/>
          </a:xfrm>
          <a:prstGeom prst="rect">
            <a:avLst/>
          </a:prstGeom>
        </p:spPr>
      </p:pic>
      <p:pic>
        <p:nvPicPr>
          <p:cNvPr id="10" name="Picture 9" descr="img_alumni_alumniopportunities_DSU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467" y="6249169"/>
            <a:ext cx="740469" cy="417281"/>
          </a:xfrm>
          <a:prstGeom prst="rect">
            <a:avLst/>
          </a:prstGeom>
        </p:spPr>
      </p:pic>
      <p:pic>
        <p:nvPicPr>
          <p:cNvPr id="14" name="Picture 13" descr="nsf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857" y="6212563"/>
            <a:ext cx="501250" cy="501974"/>
          </a:xfrm>
          <a:prstGeom prst="rect">
            <a:avLst/>
          </a:prstGeom>
        </p:spPr>
      </p:pic>
      <p:pic>
        <p:nvPicPr>
          <p:cNvPr id="15" name="Picture 14" descr="ISTI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107" y="6223581"/>
            <a:ext cx="2026464" cy="508917"/>
          </a:xfrm>
          <a:prstGeom prst="rect">
            <a:avLst/>
          </a:prstGeom>
        </p:spPr>
      </p:pic>
      <p:pic>
        <p:nvPicPr>
          <p:cNvPr id="16" name="Picture 15" descr="LANL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326" y="6189554"/>
            <a:ext cx="1141498" cy="608799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90071" y="362857"/>
            <a:ext cx="8454572" cy="11219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glow rad="50800">
              <a:schemeClr val="accent3"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  <a:softEdge rad="63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0071" y="517071"/>
            <a:ext cx="8454572" cy="83479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rebuchet MS"/>
                <a:cs typeface="Trebuchet MS"/>
              </a:rPr>
              <a:t>Ceph: An Open Source Object Store</a:t>
            </a:r>
            <a:endParaRPr lang="en-US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1599" y="2376713"/>
            <a:ext cx="8142515" cy="340178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Evan Harvey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Gustavo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Rayos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rebuchet MS"/>
              <a:cs typeface="Trebuchet MS"/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Nick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Schuchhardt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rebuchet MS"/>
              <a:cs typeface="Trebuchet MS"/>
            </a:endParaRPr>
          </a:p>
          <a:p>
            <a:r>
              <a:rPr lang="en-US" sz="2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Mentors: David Bonnie, Chris Hoffman, Dominic </a:t>
            </a:r>
            <a:r>
              <a:rPr lang="en-US" sz="25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Manno</a:t>
            </a:r>
            <a:endParaRPr lang="en-US" sz="2500" dirty="0">
              <a:solidFill>
                <a:schemeClr val="tx1">
                  <a:lumMod val="65000"/>
                  <a:lumOff val="35000"/>
                </a:schemeClr>
              </a:solidFill>
              <a:latin typeface="Trebuchet MS"/>
              <a:cs typeface="Trebuchet MS"/>
            </a:endParaRPr>
          </a:p>
        </p:txBody>
      </p:sp>
      <p:pic>
        <p:nvPicPr>
          <p:cNvPr id="12" name="Picture 11" descr="PROb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7" y="6272210"/>
            <a:ext cx="1270000" cy="460288"/>
          </a:xfrm>
          <a:prstGeom prst="rect">
            <a:avLst/>
          </a:prstGeom>
        </p:spPr>
      </p:pic>
      <p:pic>
        <p:nvPicPr>
          <p:cNvPr id="13" name="Picture 12" descr="NMC-Comb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707" y="6189555"/>
            <a:ext cx="1193077" cy="54294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97789" y="5372407"/>
            <a:ext cx="2895600" cy="365125"/>
          </a:xfrm>
        </p:spPr>
        <p:txBody>
          <a:bodyPr/>
          <a:lstStyle/>
          <a:p>
            <a:r>
              <a:rPr lang="en-US" sz="2000" dirty="0" smtClean="0"/>
              <a:t>LA-UR-15-25907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16459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4C83-ECF2-FC41-B0F5-22ADF5C6102A}" type="slidenum">
              <a:rPr lang="en-US" smtClean="0"/>
              <a:t>19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33374" y="1951257"/>
            <a:ext cx="25082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u="sng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Erasure Coding</a:t>
            </a:r>
            <a:endParaRPr lang="en-US" sz="2600" b="1" u="sng" dirty="0">
              <a:solidFill>
                <a:schemeClr val="tx1">
                  <a:lumMod val="65000"/>
                  <a:lumOff val="35000"/>
                </a:schemeClr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563" y="130016"/>
            <a:ext cx="6699250" cy="6591459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LA-UR-15-25907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48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97643" y="362857"/>
            <a:ext cx="6975928" cy="11219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glow rad="50800">
              <a:schemeClr val="accent3"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  <a:softEdge rad="63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94872" y="13017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Trebuchet MS"/>
                <a:cs typeface="Trebuchet MS"/>
              </a:rPr>
              <a:t>Results</a:t>
            </a:r>
            <a:endParaRPr lang="en-US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4C83-ECF2-FC41-B0F5-22ADF5C6102A}" type="slidenum">
              <a:rPr lang="en-US" smtClean="0"/>
              <a:t>20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4071" y="1828805"/>
            <a:ext cx="8046357" cy="400594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Tx/>
              <a:buChar char="•"/>
            </a:pP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Difficult to install and configure </a:t>
            </a:r>
            <a:r>
              <a:rPr lang="en-US" sz="2200" dirty="0" err="1">
                <a:solidFill>
                  <a:srgbClr val="595959"/>
                </a:solidFill>
                <a:latin typeface="Trebuchet MS"/>
                <a:cs typeface="Trebuchet MS"/>
              </a:rPr>
              <a:t>Ceph</a:t>
            </a: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 on </a:t>
            </a:r>
            <a:r>
              <a:rPr lang="en-US" sz="2200" dirty="0" err="1">
                <a:solidFill>
                  <a:srgbClr val="595959"/>
                </a:solidFill>
                <a:latin typeface="Trebuchet MS"/>
                <a:cs typeface="Trebuchet MS"/>
              </a:rPr>
              <a:t>CentOS</a:t>
            </a: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lang="en-US" sz="2200" dirty="0" smtClean="0">
                <a:solidFill>
                  <a:srgbClr val="595959"/>
                </a:solidFill>
                <a:latin typeface="Trebuchet MS"/>
                <a:cs typeface="Trebuchet MS"/>
              </a:rPr>
              <a:t>6.6</a:t>
            </a:r>
            <a:endParaRPr lang="en-US" sz="2200" dirty="0">
              <a:solidFill>
                <a:srgbClr val="595959"/>
              </a:solidFill>
              <a:latin typeface="Trebuchet MS"/>
              <a:cs typeface="Trebuchet MS"/>
            </a:endParaRP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Multiple proxies </a:t>
            </a:r>
            <a:r>
              <a:rPr lang="en-US" sz="2200" dirty="0" smtClean="0">
                <a:solidFill>
                  <a:srgbClr val="595959"/>
                </a:solidFill>
                <a:latin typeface="Trebuchet MS"/>
                <a:cs typeface="Trebuchet MS"/>
              </a:rPr>
              <a:t>write </a:t>
            </a: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faster than </a:t>
            </a:r>
            <a:r>
              <a:rPr lang="en-US" sz="2200" dirty="0" smtClean="0">
                <a:solidFill>
                  <a:srgbClr val="595959"/>
                </a:solidFill>
                <a:latin typeface="Trebuchet MS"/>
                <a:cs typeface="Trebuchet MS"/>
              </a:rPr>
              <a:t>a single </a:t>
            </a: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proxy 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Replicated profile was faster than the erasure coded profiles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K + </a:t>
            </a:r>
            <a:r>
              <a:rPr lang="en-US" sz="2200" dirty="0" smtClean="0">
                <a:solidFill>
                  <a:srgbClr val="595959"/>
                </a:solidFill>
                <a:latin typeface="Trebuchet MS"/>
                <a:cs typeface="Trebuchet MS"/>
              </a:rPr>
              <a:t>M </a:t>
            </a: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values did not significantly affect read and write speeds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LA-UR-15-25907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40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4C83-ECF2-FC41-B0F5-22ADF5C6102A}" type="slidenum">
              <a:rPr lang="en-US" smtClean="0"/>
              <a:t>21</a:t>
            </a:fld>
            <a:endParaRPr lang="en-US"/>
          </a:p>
        </p:txBody>
      </p:sp>
      <p:pic>
        <p:nvPicPr>
          <p:cNvPr id="2" name="Picture 1" descr="SingleProxyWritePoster (3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4037"/>
            <a:ext cx="9144000" cy="566372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LA-UR-15-25907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71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4C83-ECF2-FC41-B0F5-22ADF5C6102A}" type="slidenum">
              <a:rPr lang="en-US" smtClean="0"/>
              <a:t>22</a:t>
            </a:fld>
            <a:endParaRPr lang="en-US"/>
          </a:p>
        </p:txBody>
      </p:sp>
      <p:pic>
        <p:nvPicPr>
          <p:cNvPr id="2" name="Picture 1" descr="MultipleProxyWritePoster (3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8163"/>
            <a:ext cx="9144000" cy="5701661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LA-UR-15-25907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07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4C83-ECF2-FC41-B0F5-22ADF5C6102A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 descr="SingleProxyReadSeqPoster (3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218"/>
            <a:ext cx="9144000" cy="5675389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LA-UR-15-25907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78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97643" y="362857"/>
            <a:ext cx="6975928" cy="11219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glow rad="50800">
              <a:schemeClr val="accent3"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  <a:softEdge rad="63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94872" y="13017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solidFill>
                  <a:schemeClr val="bg1"/>
                </a:solidFill>
                <a:latin typeface="Trebuchet MS"/>
                <a:cs typeface="Trebuchet MS"/>
              </a:rPr>
              <a:t>Ceph</a:t>
            </a:r>
            <a:r>
              <a:rPr lang="en-US" dirty="0" smtClean="0">
                <a:solidFill>
                  <a:schemeClr val="bg1"/>
                </a:solidFill>
                <a:latin typeface="Trebuchet MS"/>
                <a:cs typeface="Trebuchet MS"/>
              </a:rPr>
              <a:t> Headaches</a:t>
            </a:r>
            <a:endParaRPr lang="en-US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4C83-ECF2-FC41-B0F5-22ADF5C6102A}" type="slidenum">
              <a:rPr lang="en-US" smtClean="0"/>
              <a:t>24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4071" y="1828805"/>
            <a:ext cx="8046357" cy="400594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Documentation is inaccurate 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Nodes </a:t>
            </a:r>
            <a:r>
              <a:rPr lang="en-US" sz="2200" b="1" dirty="0">
                <a:solidFill>
                  <a:srgbClr val="595959"/>
                </a:solidFill>
                <a:latin typeface="Trebuchet MS"/>
                <a:cs typeface="Trebuchet MS"/>
              </a:rPr>
              <a:t>must</a:t>
            </a: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 be configured in specific order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Monitor </a:t>
            </a: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  <a:sym typeface="Wingdings"/>
              </a:rPr>
              <a:t> </a:t>
            </a: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OSDs </a:t>
            </a: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  <a:sym typeface="Wingdings"/>
              </a:rPr>
              <a:t> </a:t>
            </a: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Proxies</a:t>
            </a:r>
          </a:p>
          <a:p>
            <a:pPr>
              <a:lnSpc>
                <a:spcPct val="150000"/>
              </a:lnSpc>
            </a:pPr>
            <a:r>
              <a:rPr lang="en-US" sz="2200" dirty="0" err="1">
                <a:solidFill>
                  <a:srgbClr val="595959"/>
                </a:solidFill>
                <a:latin typeface="Trebuchet MS"/>
                <a:cs typeface="Trebuchet MS"/>
              </a:rPr>
              <a:t>Ceph</a:t>
            </a: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lang="en-US" sz="2200" dirty="0" smtClean="0">
                <a:solidFill>
                  <a:srgbClr val="595959"/>
                </a:solidFill>
                <a:latin typeface="Trebuchet MS"/>
                <a:cs typeface="Trebuchet MS"/>
              </a:rPr>
              <a:t>was unable </a:t>
            </a: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to recover after hardware failure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Could only use one out of the four </a:t>
            </a:r>
            <a:r>
              <a:rPr lang="en-US" sz="2200" dirty="0" err="1" smtClean="0">
                <a:solidFill>
                  <a:srgbClr val="595959"/>
                </a:solidFill>
                <a:latin typeface="Trebuchet MS"/>
                <a:cs typeface="Trebuchet MS"/>
              </a:rPr>
              <a:t>Infiniband</a:t>
            </a:r>
            <a:r>
              <a:rPr lang="en-US" sz="2200" dirty="0" smtClean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lanes</a:t>
            </a:r>
          </a:p>
          <a:p>
            <a:pPr>
              <a:lnSpc>
                <a:spcPct val="150000"/>
              </a:lnSpc>
            </a:pPr>
            <a:r>
              <a:rPr lang="en-US" sz="2200" dirty="0" smtClean="0">
                <a:solidFill>
                  <a:srgbClr val="595959"/>
                </a:solidFill>
                <a:latin typeface="Trebuchet MS"/>
                <a:cs typeface="Trebuchet MS"/>
              </a:rPr>
              <a:t>Unable </a:t>
            </a: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to read in parallel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520" y="4879975"/>
            <a:ext cx="2178051" cy="1760899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LA-UR-15-25907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20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97643" y="362857"/>
            <a:ext cx="6975928" cy="11219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glow rad="50800">
              <a:schemeClr val="accent3"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  <a:softEdge rad="63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94872" y="13017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Trebuchet MS"/>
                <a:cs typeface="Trebuchet MS"/>
              </a:rPr>
              <a:t>Conclusion</a:t>
            </a:r>
            <a:endParaRPr lang="en-US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4C83-ECF2-FC41-B0F5-22ADF5C6102A}" type="slidenum">
              <a:rPr lang="en-US" smtClean="0"/>
              <a:t>25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4071" y="1828805"/>
            <a:ext cx="8046357" cy="400594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Tx/>
              <a:buChar char="•"/>
            </a:pPr>
            <a:r>
              <a:rPr lang="en-US" sz="2200" dirty="0" err="1" smtClean="0">
                <a:solidFill>
                  <a:srgbClr val="595959"/>
                </a:solidFill>
                <a:latin typeface="Trebuchet MS"/>
                <a:cs typeface="Trebuchet MS"/>
              </a:rPr>
              <a:t>Ceph</a:t>
            </a:r>
            <a:r>
              <a:rPr lang="en-US" sz="2200" dirty="0" smtClean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is difficult to install and configure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sz="2200" dirty="0" smtClean="0">
                <a:solidFill>
                  <a:srgbClr val="595959"/>
                </a:solidFill>
                <a:latin typeface="Trebuchet MS"/>
                <a:cs typeface="Trebuchet MS"/>
              </a:rPr>
              <a:t>Stability </a:t>
            </a: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of </a:t>
            </a:r>
            <a:r>
              <a:rPr lang="en-US" sz="2200" dirty="0" err="1">
                <a:solidFill>
                  <a:srgbClr val="595959"/>
                </a:solidFill>
                <a:latin typeface="Trebuchet MS"/>
                <a:cs typeface="Trebuchet MS"/>
              </a:rPr>
              <a:t>Ceph</a:t>
            </a: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 needs to be improved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U</a:t>
            </a:r>
            <a:r>
              <a:rPr lang="en-US" sz="2200" dirty="0" smtClean="0">
                <a:solidFill>
                  <a:srgbClr val="595959"/>
                </a:solidFill>
                <a:latin typeface="Trebuchet MS"/>
                <a:cs typeface="Trebuchet MS"/>
              </a:rPr>
              <a:t>nable </a:t>
            </a: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to recover from hardware failures during benchmarking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P</a:t>
            </a:r>
            <a:r>
              <a:rPr lang="en-US" sz="2200" dirty="0" smtClean="0">
                <a:solidFill>
                  <a:srgbClr val="595959"/>
                </a:solidFill>
                <a:latin typeface="Trebuchet MS"/>
                <a:cs typeface="Trebuchet MS"/>
              </a:rPr>
              <a:t>erformance </a:t>
            </a: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was promising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LA-UR-15-25907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972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97643" y="362857"/>
            <a:ext cx="6975928" cy="11219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glow rad="50800">
              <a:schemeClr val="accent3"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  <a:softEdge rad="63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94872" y="13017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Trebuchet MS"/>
                <a:cs typeface="Trebuchet MS"/>
              </a:rPr>
              <a:t>Future Work</a:t>
            </a:r>
            <a:endParaRPr lang="en-US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4C83-ECF2-FC41-B0F5-22ADF5C6102A}" type="slidenum">
              <a:rPr lang="en-US" smtClean="0"/>
              <a:t>26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4071" y="1828805"/>
            <a:ext cx="7823201" cy="452754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Tx/>
              <a:buChar char="•"/>
            </a:pPr>
            <a:r>
              <a:rPr lang="en-US" sz="2200" dirty="0" smtClean="0">
                <a:solidFill>
                  <a:srgbClr val="595959"/>
                </a:solidFill>
                <a:latin typeface="Trebuchet MS"/>
                <a:cs typeface="Trebuchet MS"/>
              </a:rPr>
              <a:t>Investigate bottleneck of tests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sz="2200" dirty="0" smtClean="0">
                <a:solidFill>
                  <a:srgbClr val="595959"/>
                </a:solidFill>
                <a:latin typeface="Trebuchet MS"/>
                <a:cs typeface="Trebuchet MS"/>
              </a:rPr>
              <a:t>Further explore pool configurations and PG numbers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sz="2200" dirty="0" smtClean="0">
                <a:solidFill>
                  <a:srgbClr val="595959"/>
                </a:solidFill>
                <a:latin typeface="Trebuchet MS"/>
                <a:cs typeface="Trebuchet MS"/>
              </a:rPr>
              <a:t>Look into </a:t>
            </a:r>
            <a:r>
              <a:rPr lang="en-US" sz="2200" dirty="0" err="1" smtClean="0">
                <a:solidFill>
                  <a:srgbClr val="595959"/>
                </a:solidFill>
                <a:latin typeface="Trebuchet MS"/>
                <a:cs typeface="Trebuchet MS"/>
              </a:rPr>
              <a:t>Ceph</a:t>
            </a:r>
            <a:r>
              <a:rPr lang="en-US" sz="2200" dirty="0" smtClean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monitoring </a:t>
            </a:r>
            <a:r>
              <a:rPr lang="en-US" sz="2200" dirty="0" smtClean="0">
                <a:solidFill>
                  <a:srgbClr val="595959"/>
                </a:solidFill>
                <a:latin typeface="Trebuchet MS"/>
                <a:cs typeface="Trebuchet MS"/>
              </a:rPr>
              <a:t>solutions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sz="2200" dirty="0" smtClean="0">
                <a:solidFill>
                  <a:srgbClr val="595959"/>
                </a:solidFill>
                <a:latin typeface="Trebuchet MS"/>
                <a:cs typeface="Trebuchet MS"/>
              </a:rPr>
              <a:t>Test </a:t>
            </a: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differences between ZFS/BTRFS </a:t>
            </a:r>
            <a:r>
              <a:rPr lang="en-US" sz="2200" dirty="0" err="1">
                <a:solidFill>
                  <a:srgbClr val="595959"/>
                </a:solidFill>
                <a:latin typeface="Trebuchet MS"/>
                <a:cs typeface="Trebuchet MS"/>
              </a:rPr>
              <a:t>vs</a:t>
            </a: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 XFS/EXT4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200" dirty="0">
              <a:solidFill>
                <a:srgbClr val="595959"/>
              </a:solidFill>
              <a:latin typeface="Trebuchet MS"/>
              <a:cs typeface="Trebuchet M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LA-UR-15-25907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59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4C83-ECF2-FC41-B0F5-22ADF5C6102A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 descr="NMSU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389" y="6150967"/>
            <a:ext cx="606523" cy="665529"/>
          </a:xfrm>
          <a:prstGeom prst="rect">
            <a:avLst/>
          </a:prstGeom>
        </p:spPr>
      </p:pic>
      <p:pic>
        <p:nvPicPr>
          <p:cNvPr id="6" name="Picture 5" descr="nmt_col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912" y="6189554"/>
            <a:ext cx="1629120" cy="476896"/>
          </a:xfrm>
          <a:prstGeom prst="rect">
            <a:avLst/>
          </a:prstGeom>
        </p:spPr>
      </p:pic>
      <p:pic>
        <p:nvPicPr>
          <p:cNvPr id="7" name="Picture 6" descr="img_alumni_alumniopportunities_DSU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467" y="6249169"/>
            <a:ext cx="740469" cy="417281"/>
          </a:xfrm>
          <a:prstGeom prst="rect">
            <a:avLst/>
          </a:prstGeom>
        </p:spPr>
      </p:pic>
      <p:pic>
        <p:nvPicPr>
          <p:cNvPr id="10" name="Picture 9" descr="nsf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857" y="6212563"/>
            <a:ext cx="501250" cy="501974"/>
          </a:xfrm>
          <a:prstGeom prst="rect">
            <a:avLst/>
          </a:prstGeom>
        </p:spPr>
      </p:pic>
      <p:pic>
        <p:nvPicPr>
          <p:cNvPr id="11" name="Picture 10" descr="ISTI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107" y="6223581"/>
            <a:ext cx="2026464" cy="508917"/>
          </a:xfrm>
          <a:prstGeom prst="rect">
            <a:avLst/>
          </a:prstGeom>
        </p:spPr>
      </p:pic>
      <p:pic>
        <p:nvPicPr>
          <p:cNvPr id="12" name="Picture 11" descr="LANL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326" y="6189554"/>
            <a:ext cx="1141498" cy="60879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097643" y="362857"/>
            <a:ext cx="6975928" cy="11219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glow rad="50800">
              <a:schemeClr val="accent3"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  <a:softEdge rad="63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94872" y="13017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Trebuchet MS"/>
                <a:cs typeface="Trebuchet MS"/>
              </a:rPr>
              <a:t>Acknowledgements</a:t>
            </a:r>
            <a:endParaRPr lang="en-US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pic>
        <p:nvPicPr>
          <p:cNvPr id="8" name="Picture 7" descr="PROb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7" y="6272210"/>
            <a:ext cx="1270000" cy="460288"/>
          </a:xfrm>
          <a:prstGeom prst="rect">
            <a:avLst/>
          </a:prstGeom>
        </p:spPr>
      </p:pic>
      <p:pic>
        <p:nvPicPr>
          <p:cNvPr id="9" name="Picture 8" descr="NMC-Comb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707" y="6189555"/>
            <a:ext cx="1193077" cy="542943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644071" y="1828805"/>
            <a:ext cx="8046357" cy="400594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Tx/>
              <a:buChar char="•"/>
            </a:pP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Mentors: David Bonnie, Chris Hoffman, Dominic </a:t>
            </a:r>
            <a:r>
              <a:rPr lang="en-US" sz="2200" dirty="0" err="1">
                <a:solidFill>
                  <a:srgbClr val="595959"/>
                </a:solidFill>
                <a:latin typeface="Trebuchet MS"/>
                <a:cs typeface="Trebuchet MS"/>
              </a:rPr>
              <a:t>Manno</a:t>
            </a:r>
            <a:endParaRPr lang="en-US" sz="2200" dirty="0">
              <a:solidFill>
                <a:srgbClr val="595959"/>
              </a:solidFill>
              <a:latin typeface="Trebuchet MS"/>
              <a:cs typeface="Trebuchet MS"/>
            </a:endParaRP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Instructors: Matthew Broomfield, assisted by Jarrett Crews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sz="2200" dirty="0" smtClean="0">
                <a:solidFill>
                  <a:srgbClr val="595959"/>
                </a:solidFill>
                <a:latin typeface="Trebuchet MS"/>
                <a:cs typeface="Trebuchet MS"/>
              </a:rPr>
              <a:t>Administrative Staff: Carolyn </a:t>
            </a: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Connor, Gary </a:t>
            </a:r>
            <a:r>
              <a:rPr lang="en-US" sz="2200" dirty="0" err="1">
                <a:solidFill>
                  <a:srgbClr val="595959"/>
                </a:solidFill>
                <a:latin typeface="Trebuchet MS"/>
                <a:cs typeface="Trebuchet MS"/>
              </a:rPr>
              <a:t>Grider</a:t>
            </a: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, Josephine </a:t>
            </a:r>
            <a:r>
              <a:rPr lang="en-US" sz="2200" dirty="0" err="1">
                <a:solidFill>
                  <a:srgbClr val="595959"/>
                </a:solidFill>
                <a:latin typeface="Trebuchet MS"/>
                <a:cs typeface="Trebuchet MS"/>
              </a:rPr>
              <a:t>Olivas</a:t>
            </a: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, Andree Jacobson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895267" y="-98568"/>
            <a:ext cx="2895600" cy="365125"/>
          </a:xfrm>
        </p:spPr>
        <p:txBody>
          <a:bodyPr/>
          <a:lstStyle/>
          <a:p>
            <a:r>
              <a:rPr lang="en-US" dirty="0" smtClean="0"/>
              <a:t>LA-UR-15-25907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110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4C83-ECF2-FC41-B0F5-22ADF5C6102A}" type="slidenum">
              <a:rPr lang="en-US" smtClean="0"/>
              <a:t>28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097643" y="362857"/>
            <a:ext cx="6975928" cy="11219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glow rad="50800">
              <a:schemeClr val="accent3"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  <a:softEdge rad="63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94872" y="13017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Trebuchet MS"/>
                <a:cs typeface="Trebuchet MS"/>
              </a:rPr>
              <a:t>Questions?</a:t>
            </a:r>
            <a:endParaRPr lang="en-US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7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CD04C83-ECF2-FC41-B0F5-22ADF5C6102A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4071" y="1828805"/>
            <a:ext cx="8046357" cy="400594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Tx/>
              <a:buChar char="•"/>
            </a:pPr>
            <a:r>
              <a:rPr lang="en-US" sz="2200" dirty="0" smtClean="0">
                <a:solidFill>
                  <a:srgbClr val="595959"/>
                </a:solidFill>
                <a:latin typeface="Trebuchet MS"/>
                <a:cs typeface="Trebuchet MS"/>
              </a:rPr>
              <a:t>Objects stores?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sz="2200" dirty="0" err="1" smtClean="0">
                <a:solidFill>
                  <a:srgbClr val="595959"/>
                </a:solidFill>
                <a:latin typeface="Trebuchet MS"/>
                <a:cs typeface="Trebuchet MS"/>
              </a:rPr>
              <a:t>Ceph</a:t>
            </a:r>
            <a:r>
              <a:rPr lang="en-US" sz="2200" dirty="0" smtClean="0">
                <a:solidFill>
                  <a:srgbClr val="595959"/>
                </a:solidFill>
                <a:latin typeface="Trebuchet MS"/>
                <a:cs typeface="Trebuchet MS"/>
              </a:rPr>
              <a:t> and our object store?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sz="2200" dirty="0" smtClean="0">
                <a:solidFill>
                  <a:srgbClr val="595959"/>
                </a:solidFill>
                <a:latin typeface="Trebuchet MS"/>
                <a:cs typeface="Trebuchet MS"/>
              </a:rPr>
              <a:t>Installation and configuration?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sz="2200" dirty="0" smtClean="0">
                <a:solidFill>
                  <a:srgbClr val="595959"/>
                </a:solidFill>
                <a:latin typeface="Trebuchet MS"/>
                <a:cs typeface="Trebuchet MS"/>
              </a:rPr>
              <a:t>Pools and Placement groups?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sz="2200" dirty="0" smtClean="0">
                <a:solidFill>
                  <a:srgbClr val="595959"/>
                </a:solidFill>
                <a:latin typeface="Trebuchet MS"/>
                <a:cs typeface="Trebuchet MS"/>
              </a:rPr>
              <a:t>CRUSH?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sz="2200" dirty="0" smtClean="0">
                <a:solidFill>
                  <a:srgbClr val="595959"/>
                </a:solidFill>
                <a:latin typeface="Trebuchet MS"/>
                <a:cs typeface="Trebuchet MS"/>
              </a:rPr>
              <a:t>Erasure coding?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sz="2200" dirty="0" smtClean="0">
                <a:solidFill>
                  <a:srgbClr val="595959"/>
                </a:solidFill>
                <a:latin typeface="Trebuchet MS"/>
                <a:cs typeface="Trebuchet MS"/>
              </a:rPr>
              <a:t>K + M?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200" dirty="0" smtClean="0">
              <a:solidFill>
                <a:srgbClr val="595959"/>
              </a:solidFill>
              <a:latin typeface="Trebuchet MS"/>
              <a:cs typeface="Trebuchet MS"/>
            </a:endParaRPr>
          </a:p>
          <a:p>
            <a:pPr>
              <a:lnSpc>
                <a:spcPct val="150000"/>
              </a:lnSpc>
              <a:buFontTx/>
              <a:buChar char="•"/>
            </a:pPr>
            <a:endParaRPr lang="en-US" sz="2200" dirty="0" smtClean="0">
              <a:solidFill>
                <a:srgbClr val="595959"/>
              </a:solidFill>
              <a:latin typeface="Trebuchet MS"/>
              <a:cs typeface="Trebuchet MS"/>
            </a:endParaRPr>
          </a:p>
          <a:p>
            <a:pPr>
              <a:lnSpc>
                <a:spcPct val="150000"/>
              </a:lnSpc>
              <a:buFontTx/>
              <a:buChar char="•"/>
            </a:pPr>
            <a:endParaRPr lang="en-US" sz="2200" dirty="0" smtClean="0">
              <a:solidFill>
                <a:srgbClr val="595959"/>
              </a:solidFill>
              <a:latin typeface="Trebuchet MS"/>
              <a:cs typeface="Trebuchet MS"/>
            </a:endParaRPr>
          </a:p>
        </p:txBody>
      </p:sp>
      <p:pic>
        <p:nvPicPr>
          <p:cNvPr id="7" name="Picture 6" descr="dog_ques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383" y="2960688"/>
            <a:ext cx="4434417" cy="3325813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LA-UR-15-25907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12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97643" y="362857"/>
            <a:ext cx="6975928" cy="11219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glow rad="50800">
              <a:schemeClr val="accent3"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  <a:softEdge rad="63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76515" y="14809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Trebuchet MS"/>
                <a:cs typeface="Trebuchet MS"/>
              </a:rPr>
              <a:t>What is an </a:t>
            </a:r>
            <a:r>
              <a:rPr lang="en-US" dirty="0">
                <a:solidFill>
                  <a:schemeClr val="bg1"/>
                </a:solidFill>
                <a:latin typeface="Trebuchet MS"/>
                <a:cs typeface="Trebuchet MS"/>
              </a:rPr>
              <a:t>O</a:t>
            </a:r>
            <a:r>
              <a:rPr lang="en-US" dirty="0" smtClean="0">
                <a:solidFill>
                  <a:schemeClr val="bg1"/>
                </a:solidFill>
                <a:latin typeface="Trebuchet MS"/>
                <a:cs typeface="Trebuchet MS"/>
              </a:rPr>
              <a:t>bject </a:t>
            </a:r>
            <a:r>
              <a:rPr lang="en-US" dirty="0">
                <a:solidFill>
                  <a:schemeClr val="bg1"/>
                </a:solidFill>
                <a:latin typeface="Trebuchet MS"/>
                <a:cs typeface="Trebuchet MS"/>
              </a:rPr>
              <a:t>S</a:t>
            </a:r>
            <a:r>
              <a:rPr lang="en-US" dirty="0" smtClean="0">
                <a:solidFill>
                  <a:schemeClr val="bg1"/>
                </a:solidFill>
                <a:latin typeface="Trebuchet MS"/>
                <a:cs typeface="Trebuchet MS"/>
              </a:rPr>
              <a:t>tore?</a:t>
            </a:r>
            <a:endParaRPr lang="en-US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4071" y="1828805"/>
            <a:ext cx="8046357" cy="400594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Tx/>
              <a:buChar char="•"/>
            </a:pPr>
            <a:r>
              <a:rPr lang="en-US" sz="2200" dirty="0" smtClean="0">
                <a:solidFill>
                  <a:srgbClr val="595959"/>
                </a:solidFill>
                <a:latin typeface="Trebuchet MS"/>
                <a:cs typeface="Trebuchet MS"/>
              </a:rPr>
              <a:t>Manages data as objects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sz="2200" dirty="0" smtClean="0">
                <a:solidFill>
                  <a:srgbClr val="595959"/>
                </a:solidFill>
                <a:latin typeface="Trebuchet MS"/>
                <a:cs typeface="Trebuchet MS"/>
              </a:rPr>
              <a:t>Offers capabilities that are not supported by other storage systems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sz="2200" dirty="0" smtClean="0">
                <a:solidFill>
                  <a:srgbClr val="595959"/>
                </a:solidFill>
                <a:latin typeface="Trebuchet MS"/>
                <a:cs typeface="Trebuchet MS"/>
              </a:rPr>
              <a:t>Object Storage vs. </a:t>
            </a:r>
            <a:r>
              <a:rPr lang="en-US" sz="2200" smtClean="0">
                <a:solidFill>
                  <a:srgbClr val="595959"/>
                </a:solidFill>
                <a:latin typeface="Trebuchet MS"/>
                <a:cs typeface="Trebuchet MS"/>
              </a:rPr>
              <a:t>Traditional Storage</a:t>
            </a:r>
            <a:endParaRPr lang="en-US" sz="2200" dirty="0" smtClean="0">
              <a:solidFill>
                <a:srgbClr val="595959"/>
              </a:solidFill>
              <a:latin typeface="Trebuchet MS"/>
              <a:cs typeface="Trebuchet MS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200" dirty="0" smtClean="0">
              <a:solidFill>
                <a:srgbClr val="595959"/>
              </a:solidFill>
              <a:latin typeface="Trebuchet MS"/>
              <a:cs typeface="Trebuchet M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4C83-ECF2-FC41-B0F5-22ADF5C6102A}" type="slidenum">
              <a:rPr lang="en-US" smtClean="0"/>
              <a:t>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4310172"/>
            <a:ext cx="5335588" cy="170010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LA-UR-15-25907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98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97643" y="362857"/>
            <a:ext cx="6975928" cy="11219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glow rad="50800">
              <a:schemeClr val="accent3"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  <a:softEdge rad="63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76515" y="14809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Trebuchet MS"/>
                <a:cs typeface="Trebuchet MS"/>
              </a:rPr>
              <a:t>What is Ceph?</a:t>
            </a:r>
            <a:endParaRPr lang="en-US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4071" y="1828805"/>
            <a:ext cx="8046357" cy="400594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Tx/>
              <a:buChar char="•"/>
            </a:pPr>
            <a:r>
              <a:rPr lang="en-US" sz="2200" dirty="0" smtClean="0">
                <a:solidFill>
                  <a:srgbClr val="595959"/>
                </a:solidFill>
                <a:latin typeface="Trebuchet MS"/>
                <a:cs typeface="Trebuchet MS"/>
              </a:rPr>
              <a:t>An </a:t>
            </a:r>
            <a:r>
              <a:rPr lang="en-US" sz="2200" b="1" dirty="0" smtClean="0">
                <a:solidFill>
                  <a:srgbClr val="595959"/>
                </a:solidFill>
                <a:latin typeface="Trebuchet MS"/>
                <a:cs typeface="Trebuchet MS"/>
              </a:rPr>
              <a:t>object store</a:t>
            </a: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lang="en-US" sz="2200" dirty="0" smtClean="0">
                <a:solidFill>
                  <a:srgbClr val="595959"/>
                </a:solidFill>
                <a:latin typeface="Trebuchet MS"/>
                <a:cs typeface="Trebuchet MS"/>
              </a:rPr>
              <a:t>and filesystem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sz="2200" dirty="0" smtClean="0">
                <a:solidFill>
                  <a:srgbClr val="595959"/>
                </a:solidFill>
                <a:latin typeface="Trebuchet MS"/>
                <a:cs typeface="Trebuchet MS"/>
              </a:rPr>
              <a:t>Open source and freely available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sz="2200" dirty="0" smtClean="0">
                <a:solidFill>
                  <a:srgbClr val="595959"/>
                </a:solidFill>
                <a:latin typeface="Trebuchet MS"/>
                <a:cs typeface="Trebuchet MS"/>
              </a:rPr>
              <a:t>Scalable to the Exabyte level</a:t>
            </a:r>
          </a:p>
        </p:txBody>
      </p:sp>
      <p:pic>
        <p:nvPicPr>
          <p:cNvPr id="9" name="Picture 8" descr="Ceph_Logo_Stacked_RGB_120411_f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377" y="3692176"/>
            <a:ext cx="1928812" cy="2664174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4C83-ECF2-FC41-B0F5-22ADF5C6102A}" type="slidenum">
              <a:rPr lang="en-US" smtClean="0"/>
              <a:t>3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LA-UR-15-25907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58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97643" y="362857"/>
            <a:ext cx="6975928" cy="11219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glow rad="50800">
              <a:schemeClr val="accent3"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  <a:softEdge rad="63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94872" y="13017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Trebuchet MS"/>
                <a:cs typeface="Trebuchet MS"/>
              </a:rPr>
              <a:t>Basic </a:t>
            </a:r>
            <a:r>
              <a:rPr lang="en-US" dirty="0" err="1" smtClean="0">
                <a:solidFill>
                  <a:schemeClr val="bg1"/>
                </a:solidFill>
                <a:latin typeface="Trebuchet MS"/>
                <a:cs typeface="Trebuchet MS"/>
              </a:rPr>
              <a:t>Ceph</a:t>
            </a:r>
            <a:r>
              <a:rPr lang="en-US" dirty="0" smtClean="0">
                <a:solidFill>
                  <a:schemeClr val="bg1"/>
                </a:solidFill>
                <a:latin typeface="Trebuchet MS"/>
                <a:cs typeface="Trebuchet MS"/>
              </a:rPr>
              <a:t> Cluster</a:t>
            </a:r>
            <a:endParaRPr lang="en-US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4C83-ECF2-FC41-B0F5-22ADF5C6102A}" type="slidenum">
              <a:rPr lang="en-US" smtClean="0"/>
              <a:t>4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94872" y="1957407"/>
            <a:ext cx="8046357" cy="459376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Monitor Node</a:t>
            </a:r>
          </a:p>
          <a:p>
            <a:pPr lvl="1"/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Monitors the health of the </a:t>
            </a:r>
            <a:r>
              <a:rPr lang="en-US" sz="2200" dirty="0" err="1">
                <a:solidFill>
                  <a:srgbClr val="595959"/>
                </a:solidFill>
                <a:latin typeface="Trebuchet MS"/>
                <a:cs typeface="Trebuchet MS"/>
              </a:rPr>
              <a:t>Ceph</a:t>
            </a: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 cluster</a:t>
            </a:r>
          </a:p>
          <a:p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OSD </a:t>
            </a:r>
            <a:r>
              <a:rPr lang="en-US" sz="2200" dirty="0" smtClean="0">
                <a:solidFill>
                  <a:srgbClr val="595959"/>
                </a:solidFill>
                <a:latin typeface="Trebuchet MS"/>
                <a:cs typeface="Trebuchet MS"/>
              </a:rPr>
              <a:t>Node</a:t>
            </a:r>
          </a:p>
          <a:p>
            <a:pPr lvl="1"/>
            <a:r>
              <a:rPr lang="en-US" sz="2200" dirty="0" smtClean="0">
                <a:solidFill>
                  <a:srgbClr val="595959"/>
                </a:solidFill>
                <a:latin typeface="Trebuchet MS"/>
                <a:cs typeface="Trebuchet MS"/>
              </a:rPr>
              <a:t>Runs </a:t>
            </a: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multiple Object Storage Daemons (One daemon per hard drive</a:t>
            </a:r>
            <a:r>
              <a:rPr lang="en-US" sz="2200" dirty="0" smtClean="0">
                <a:solidFill>
                  <a:srgbClr val="595959"/>
                </a:solidFill>
                <a:latin typeface="Trebuchet MS"/>
                <a:cs typeface="Trebuchet MS"/>
              </a:rPr>
              <a:t>)</a:t>
            </a:r>
            <a:endParaRPr lang="en-US" sz="2200" dirty="0">
              <a:solidFill>
                <a:srgbClr val="595959"/>
              </a:solidFill>
              <a:latin typeface="Trebuchet MS"/>
              <a:cs typeface="Trebuchet MS"/>
            </a:endParaRPr>
          </a:p>
          <a:p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Proxy Node</a:t>
            </a:r>
          </a:p>
          <a:p>
            <a:pPr lvl="1"/>
            <a:r>
              <a:rPr lang="en-US" sz="2200" dirty="0" smtClean="0">
                <a:solidFill>
                  <a:srgbClr val="595959"/>
                </a:solidFill>
                <a:latin typeface="Trebuchet MS"/>
                <a:cs typeface="Trebuchet MS"/>
              </a:rPr>
              <a:t>Provides </a:t>
            </a: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an object storage </a:t>
            </a:r>
            <a:r>
              <a:rPr lang="en-US" sz="2200" dirty="0" smtClean="0">
                <a:solidFill>
                  <a:srgbClr val="595959"/>
                </a:solidFill>
                <a:latin typeface="Trebuchet MS"/>
                <a:cs typeface="Trebuchet MS"/>
              </a:rPr>
              <a:t>interface</a:t>
            </a:r>
          </a:p>
          <a:p>
            <a:pPr lvl="1"/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Can interact with cluster using </a:t>
            </a:r>
            <a:r>
              <a:rPr lang="en-US" sz="2200" dirty="0" smtClean="0">
                <a:solidFill>
                  <a:srgbClr val="595959"/>
                </a:solidFill>
                <a:latin typeface="Trebuchet MS"/>
                <a:cs typeface="Trebuchet MS"/>
              </a:rPr>
              <a:t>PUT/GET operations</a:t>
            </a:r>
            <a:endParaRPr lang="en-US" sz="2200" dirty="0">
              <a:solidFill>
                <a:srgbClr val="595959"/>
              </a:solidFill>
              <a:latin typeface="Trebuchet MS"/>
              <a:cs typeface="Trebuchet MS"/>
            </a:endParaRPr>
          </a:p>
          <a:p>
            <a:pPr lvl="1"/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Provides applications with a </a:t>
            </a:r>
            <a:r>
              <a:rPr lang="en-US" sz="2200" dirty="0" err="1">
                <a:solidFill>
                  <a:srgbClr val="595959"/>
                </a:solidFill>
                <a:latin typeface="Trebuchet MS"/>
                <a:cs typeface="Trebuchet MS"/>
              </a:rPr>
              <a:t>RESTful</a:t>
            </a: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 gateway to the </a:t>
            </a:r>
            <a:r>
              <a:rPr lang="en-US" sz="2200" dirty="0" err="1">
                <a:solidFill>
                  <a:srgbClr val="595959"/>
                </a:solidFill>
                <a:latin typeface="Trebuchet MS"/>
                <a:cs typeface="Trebuchet MS"/>
              </a:rPr>
              <a:t>Ceph</a:t>
            </a: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 storage </a:t>
            </a:r>
            <a:r>
              <a:rPr lang="en-US" sz="2200" dirty="0" smtClean="0">
                <a:solidFill>
                  <a:srgbClr val="595959"/>
                </a:solidFill>
                <a:latin typeface="Trebuchet MS"/>
                <a:cs typeface="Trebuchet MS"/>
              </a:rPr>
              <a:t>cluster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LA-UR-15-25907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349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4C83-ECF2-FC41-B0F5-22ADF5C6102A}" type="slidenum">
              <a:rPr lang="en-US" smtClean="0"/>
              <a:t>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238501" y="242668"/>
            <a:ext cx="2667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 smtClean="0">
                <a:solidFill>
                  <a:srgbClr val="595959"/>
                </a:solidFill>
                <a:latin typeface="Trebuchet MS"/>
                <a:cs typeface="Trebuchet MS"/>
              </a:rPr>
              <a:t>Basic </a:t>
            </a:r>
            <a:r>
              <a:rPr lang="en-US" sz="2200" b="1" u="sng" dirty="0" err="1" smtClean="0">
                <a:solidFill>
                  <a:srgbClr val="595959"/>
                </a:solidFill>
                <a:latin typeface="Trebuchet MS"/>
                <a:cs typeface="Trebuchet MS"/>
              </a:rPr>
              <a:t>Ceph</a:t>
            </a:r>
            <a:r>
              <a:rPr lang="en-US" sz="2200" b="1" u="sng" dirty="0" smtClean="0">
                <a:solidFill>
                  <a:srgbClr val="595959"/>
                </a:solidFill>
                <a:latin typeface="Trebuchet MS"/>
                <a:cs typeface="Trebuchet MS"/>
              </a:rPr>
              <a:t> Cluster</a:t>
            </a:r>
            <a:endParaRPr lang="en-US" sz="2200" b="1" u="sng" dirty="0">
              <a:solidFill>
                <a:srgbClr val="595959"/>
              </a:solidFill>
              <a:latin typeface="Trebuchet MS"/>
              <a:cs typeface="Trebuchet M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63" y="860520"/>
            <a:ext cx="8413750" cy="532370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LA-UR-15-25907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41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97643" y="362857"/>
            <a:ext cx="6975928" cy="11219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glow rad="50800">
              <a:schemeClr val="accent3"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  <a:softEdge rad="63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94872" y="13017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Trebuchet MS"/>
                <a:cs typeface="Trebuchet MS"/>
              </a:rPr>
              <a:t>But Why?</a:t>
            </a:r>
            <a:endParaRPr lang="en-US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44071" y="1828805"/>
            <a:ext cx="8046357" cy="400594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Tx/>
              <a:buChar char="•"/>
            </a:pP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Campaign Storage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More reliable than other file systems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POSIX compliant 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Scales better than RAID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Cost efficient 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4C83-ECF2-FC41-B0F5-22ADF5C6102A}" type="slidenum">
              <a:rPr lang="en-US" smtClean="0"/>
              <a:t>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512" y="4081463"/>
            <a:ext cx="3860800" cy="2387706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LA-UR-15-25907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579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97643" y="362857"/>
            <a:ext cx="6975928" cy="11219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glow rad="50800">
              <a:schemeClr val="accent3"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  <a:softEdge rad="63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94872" y="13017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Trebuchet MS"/>
                <a:cs typeface="Trebuchet MS"/>
              </a:rPr>
              <a:t>Project Goals</a:t>
            </a:r>
            <a:endParaRPr lang="en-US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4C83-ECF2-FC41-B0F5-22ADF5C6102A}" type="slidenum">
              <a:rPr lang="en-US" smtClean="0"/>
              <a:t>7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4071" y="1828805"/>
            <a:ext cx="8046357" cy="400594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Build a </a:t>
            </a:r>
            <a:r>
              <a:rPr lang="en-US" sz="2200" dirty="0" err="1">
                <a:solidFill>
                  <a:srgbClr val="595959"/>
                </a:solidFill>
                <a:latin typeface="Trebuchet MS"/>
                <a:cs typeface="Trebuchet MS"/>
              </a:rPr>
              <a:t>Ceph</a:t>
            </a: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 storage cluster</a:t>
            </a:r>
          </a:p>
          <a:p>
            <a:pPr lvl="1"/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1 Monitor node</a:t>
            </a:r>
          </a:p>
          <a:p>
            <a:pPr lvl="1"/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6 </a:t>
            </a:r>
            <a:r>
              <a:rPr lang="en-US" sz="2200" dirty="0" smtClean="0">
                <a:solidFill>
                  <a:srgbClr val="595959"/>
                </a:solidFill>
                <a:latin typeface="Trebuchet MS"/>
                <a:cs typeface="Trebuchet MS"/>
              </a:rPr>
              <a:t>OSD nodes (Around 20 OSD daemons each)</a:t>
            </a:r>
            <a:endParaRPr lang="en-US" sz="2200" dirty="0">
              <a:solidFill>
                <a:srgbClr val="595959"/>
              </a:solidFill>
              <a:latin typeface="Trebuchet MS"/>
              <a:cs typeface="Trebuchet MS"/>
            </a:endParaRPr>
          </a:p>
          <a:p>
            <a:pPr lvl="1"/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3 proxy nodes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Erasure coding profiles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Single vs. Multiple proxies </a:t>
            </a:r>
          </a:p>
          <a:p>
            <a:pPr>
              <a:lnSpc>
                <a:spcPct val="150000"/>
              </a:lnSpc>
            </a:pPr>
            <a:endParaRPr lang="en-US" sz="2200" dirty="0">
              <a:solidFill>
                <a:srgbClr val="595959"/>
              </a:solidFill>
              <a:latin typeface="Trebuchet MS"/>
              <a:cs typeface="Trebuchet MS"/>
            </a:endParaRPr>
          </a:p>
          <a:p>
            <a:pPr>
              <a:lnSpc>
                <a:spcPct val="150000"/>
              </a:lnSpc>
            </a:pPr>
            <a:endParaRPr lang="en-US" sz="2200" dirty="0">
              <a:solidFill>
                <a:srgbClr val="595959"/>
              </a:solidFill>
              <a:latin typeface="Trebuchet MS"/>
              <a:cs typeface="Trebuchet M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LA-UR-15-25907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68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97643" y="362857"/>
            <a:ext cx="6975928" cy="11219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glow rad="50800">
              <a:schemeClr val="accent3"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  <a:softEdge rad="63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94872" y="13017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694872" y="15285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Trebuchet MS"/>
                <a:cs typeface="Trebuchet MS"/>
              </a:rPr>
              <a:t>Test Environment</a:t>
            </a:r>
            <a:endParaRPr lang="en-US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4C83-ECF2-FC41-B0F5-22ADF5C6102A}" type="slidenum">
              <a:rPr lang="en-US" smtClean="0"/>
              <a:t>8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4071" y="1828804"/>
            <a:ext cx="8046357" cy="452754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200" dirty="0" err="1">
                <a:solidFill>
                  <a:srgbClr val="595959"/>
                </a:solidFill>
                <a:latin typeface="Trebuchet MS"/>
                <a:cs typeface="Trebuchet MS"/>
              </a:rPr>
              <a:t>CentOS</a:t>
            </a: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 6.6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Ten HP </a:t>
            </a:r>
            <a:r>
              <a:rPr lang="en-US" sz="2200" dirty="0" err="1">
                <a:solidFill>
                  <a:srgbClr val="595959"/>
                </a:solidFill>
                <a:latin typeface="Trebuchet MS"/>
                <a:cs typeface="Trebuchet MS"/>
              </a:rPr>
              <a:t>ProLiant</a:t>
            </a: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 D380P Gen8 Servers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Three </a:t>
            </a:r>
            <a:r>
              <a:rPr lang="en-US" sz="2200" dirty="0" err="1">
                <a:solidFill>
                  <a:srgbClr val="595959"/>
                </a:solidFill>
                <a:latin typeface="Trebuchet MS"/>
                <a:cs typeface="Trebuchet MS"/>
              </a:rPr>
              <a:t>Supermicro</a:t>
            </a: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 847jbod-</a:t>
            </a:r>
            <a:r>
              <a:rPr lang="en-US" sz="2200" dirty="0" smtClean="0">
                <a:solidFill>
                  <a:srgbClr val="595959"/>
                </a:solidFill>
                <a:latin typeface="Trebuchet MS"/>
                <a:cs typeface="Trebuchet MS"/>
              </a:rPr>
              <a:t>14 (45 disks each)</a:t>
            </a:r>
            <a:endParaRPr lang="en-US" sz="2200" dirty="0">
              <a:solidFill>
                <a:srgbClr val="595959"/>
              </a:solidFill>
              <a:latin typeface="Trebuchet MS"/>
              <a:cs typeface="Trebuchet MS"/>
            </a:endParaRPr>
          </a:p>
          <a:p>
            <a:pPr>
              <a:lnSpc>
                <a:spcPct val="150000"/>
              </a:lnSpc>
            </a:pPr>
            <a:r>
              <a:rPr lang="en-US" sz="2200" dirty="0" err="1">
                <a:solidFill>
                  <a:srgbClr val="595959"/>
                </a:solidFill>
                <a:latin typeface="Trebuchet MS"/>
                <a:cs typeface="Trebuchet MS"/>
              </a:rPr>
              <a:t>Mellanox</a:t>
            </a: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lang="en-US" sz="2200" dirty="0" err="1">
                <a:solidFill>
                  <a:srgbClr val="595959"/>
                </a:solidFill>
                <a:latin typeface="Trebuchet MS"/>
                <a:cs typeface="Trebuchet MS"/>
              </a:rPr>
              <a:t>Infiniband</a:t>
            </a: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 56 Gb/s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Two SAS cards 6 Gb/</a:t>
            </a:r>
            <a:r>
              <a:rPr lang="en-US" sz="2200" dirty="0" smtClean="0">
                <a:solidFill>
                  <a:srgbClr val="595959"/>
                </a:solidFill>
                <a:latin typeface="Trebuchet MS"/>
                <a:cs typeface="Trebuchet MS"/>
              </a:rPr>
              <a:t>s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8 ports at 600 MB/s </a:t>
            </a:r>
          </a:p>
          <a:p>
            <a:pPr>
              <a:lnSpc>
                <a:spcPct val="150000"/>
              </a:lnSpc>
            </a:pPr>
            <a:r>
              <a:rPr lang="en-US" sz="2200" dirty="0" smtClean="0">
                <a:solidFill>
                  <a:srgbClr val="595959"/>
                </a:solidFill>
                <a:latin typeface="Trebuchet MS"/>
                <a:cs typeface="Trebuchet MS"/>
              </a:rPr>
              <a:t>Four </a:t>
            </a: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Raid cards 6 Gb/s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solidFill>
                  <a:srgbClr val="595959"/>
                </a:solidFill>
                <a:latin typeface="Trebuchet MS"/>
                <a:cs typeface="Trebuchet MS"/>
              </a:rPr>
              <a:t>8 PCI Express 3.0 lanes </a:t>
            </a:r>
          </a:p>
          <a:p>
            <a:endParaRPr lang="en-US" sz="2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346" y="4820985"/>
            <a:ext cx="3590926" cy="1599977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LA-UR-15-25907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317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5863</TotalTime>
  <Words>745</Words>
  <Application>Microsoft Macintosh PowerPoint</Application>
  <PresentationFormat>On-screen Show (4:3)</PresentationFormat>
  <Paragraphs>160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PowerPoint Presentation</vt:lpstr>
      <vt:lpstr>Ceph: An Open Source Object Store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Viability of Ceph</dc:title>
  <dc:creator>Gustavo</dc:creator>
  <cp:lastModifiedBy>Gustavo Rayos</cp:lastModifiedBy>
  <cp:revision>116</cp:revision>
  <dcterms:created xsi:type="dcterms:W3CDTF">2015-07-21T14:15:42Z</dcterms:created>
  <dcterms:modified xsi:type="dcterms:W3CDTF">2015-07-29T16:03:00Z</dcterms:modified>
</cp:coreProperties>
</file>